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256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Murphy" initials="KM" lastIdx="1" clrIdx="0">
    <p:extLst>
      <p:ext uri="{19B8F6BF-5375-455C-9EA6-DF929625EA0E}">
        <p15:presenceInfo xmlns:p15="http://schemas.microsoft.com/office/powerpoint/2012/main" userId="459dcb4353203a1c" providerId="Windows Live"/>
      </p:ext>
    </p:extLst>
  </p:cmAuthor>
  <p:cmAuthor id="2" name="Chelsea Dunning" initials="CD" lastIdx="1" clrIdx="1">
    <p:extLst>
      <p:ext uri="{19B8F6BF-5375-455C-9EA6-DF929625EA0E}">
        <p15:presenceInfo xmlns:p15="http://schemas.microsoft.com/office/powerpoint/2012/main" userId="fb8963be72224eac" providerId="Windows Live"/>
      </p:ext>
    </p:extLst>
  </p:cmAuthor>
  <p:cmAuthor id="3" name="Alan Greer" initials="AG" lastIdx="4" clrIdx="2">
    <p:extLst>
      <p:ext uri="{19B8F6BF-5375-455C-9EA6-DF929625EA0E}">
        <p15:presenceInfo xmlns:p15="http://schemas.microsoft.com/office/powerpoint/2012/main" userId="S::alangreer@centerforhci.org::f30a60d5-5c0c-4c7a-be6a-f05bd19817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0E291-639F-4353-B949-EB3136A1CF4A}" v="10" dt="2022-03-18T01:01:27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4" autoAdjust="0"/>
    <p:restoredTop sz="96052" autoAdjust="0"/>
  </p:normalViewPr>
  <p:slideViewPr>
    <p:cSldViewPr snapToGrid="0" snapToObjects="1">
      <p:cViewPr varScale="1">
        <p:scale>
          <a:sx n="63" d="100"/>
          <a:sy n="63" d="100"/>
        </p:scale>
        <p:origin x="12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34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Dunning" userId="fb8963be72224eac" providerId="LiveId" clId="{59B0E291-639F-4353-B949-EB3136A1CF4A}"/>
    <pc:docChg chg="undo redo custSel modSld">
      <pc:chgData name="Chelsea Dunning" userId="fb8963be72224eac" providerId="LiveId" clId="{59B0E291-639F-4353-B949-EB3136A1CF4A}" dt="2022-03-18T01:14:57.623" v="1014" actId="1035"/>
      <pc:docMkLst>
        <pc:docMk/>
      </pc:docMkLst>
      <pc:sldChg chg="modSp mod">
        <pc:chgData name="Chelsea Dunning" userId="fb8963be72224eac" providerId="LiveId" clId="{59B0E291-639F-4353-B949-EB3136A1CF4A}" dt="2022-03-18T01:02:48.002" v="987" actId="20577"/>
        <pc:sldMkLst>
          <pc:docMk/>
          <pc:sldMk cId="729799869" sldId="256"/>
        </pc:sldMkLst>
        <pc:spChg chg="mod">
          <ac:chgData name="Chelsea Dunning" userId="fb8963be72224eac" providerId="LiveId" clId="{59B0E291-639F-4353-B949-EB3136A1CF4A}" dt="2022-03-18T00:37:20.209" v="4" actId="20577"/>
          <ac:spMkLst>
            <pc:docMk/>
            <pc:sldMk cId="729799869" sldId="256"/>
            <ac:spMk id="2" creationId="{A21386C3-533E-564E-B260-8A14040A816B}"/>
          </ac:spMkLst>
        </pc:spChg>
        <pc:spChg chg="mod">
          <ac:chgData name="Chelsea Dunning" userId="fb8963be72224eac" providerId="LiveId" clId="{59B0E291-639F-4353-B949-EB3136A1CF4A}" dt="2022-03-18T01:02:48.002" v="987" actId="20577"/>
          <ac:spMkLst>
            <pc:docMk/>
            <pc:sldMk cId="729799869" sldId="256"/>
            <ac:spMk id="3" creationId="{16A57434-F08F-0844-A1B3-373D7211CA8D}"/>
          </ac:spMkLst>
        </pc:spChg>
        <pc:spChg chg="mod">
          <ac:chgData name="Chelsea Dunning" userId="fb8963be72224eac" providerId="LiveId" clId="{59B0E291-639F-4353-B949-EB3136A1CF4A}" dt="2022-03-18T00:37:26.609" v="9" actId="20577"/>
          <ac:spMkLst>
            <pc:docMk/>
            <pc:sldMk cId="729799869" sldId="256"/>
            <ac:spMk id="4" creationId="{4E9E4BE4-BF47-4748-A731-A7AF26FE088D}"/>
          </ac:spMkLst>
        </pc:spChg>
      </pc:sldChg>
      <pc:sldChg chg="addSp delSp modSp mod">
        <pc:chgData name="Chelsea Dunning" userId="fb8963be72224eac" providerId="LiveId" clId="{59B0E291-639F-4353-B949-EB3136A1CF4A}" dt="2022-03-18T01:14:57.623" v="1014" actId="1035"/>
        <pc:sldMkLst>
          <pc:docMk/>
          <pc:sldMk cId="2378321155" sldId="261"/>
        </pc:sldMkLst>
        <pc:spChg chg="mod">
          <ac:chgData name="Chelsea Dunning" userId="fb8963be72224eac" providerId="LiveId" clId="{59B0E291-639F-4353-B949-EB3136A1CF4A}" dt="2022-03-18T00:37:31.965" v="14" actId="20577"/>
          <ac:spMkLst>
            <pc:docMk/>
            <pc:sldMk cId="2378321155" sldId="261"/>
            <ac:spMk id="4" creationId="{4E9E4BE4-BF47-4748-A731-A7AF26FE088D}"/>
          </ac:spMkLst>
        </pc:spChg>
        <pc:spChg chg="mod">
          <ac:chgData name="Chelsea Dunning" userId="fb8963be72224eac" providerId="LiveId" clId="{59B0E291-639F-4353-B949-EB3136A1CF4A}" dt="2022-03-18T01:14:57.623" v="1014" actId="1035"/>
          <ac:spMkLst>
            <pc:docMk/>
            <pc:sldMk cId="2378321155" sldId="261"/>
            <ac:spMk id="17" creationId="{C303E746-D377-4FC4-B11F-101F61948675}"/>
          </ac:spMkLst>
        </pc:spChg>
        <pc:spChg chg="mod">
          <ac:chgData name="Chelsea Dunning" userId="fb8963be72224eac" providerId="LiveId" clId="{59B0E291-639F-4353-B949-EB3136A1CF4A}" dt="2022-03-18T01:14:57.623" v="1014" actId="1035"/>
          <ac:spMkLst>
            <pc:docMk/>
            <pc:sldMk cId="2378321155" sldId="261"/>
            <ac:spMk id="19" creationId="{7F5F0638-7183-441E-B660-EB9E9DC8814E}"/>
          </ac:spMkLst>
        </pc:spChg>
        <pc:spChg chg="mod">
          <ac:chgData name="Chelsea Dunning" userId="fb8963be72224eac" providerId="LiveId" clId="{59B0E291-639F-4353-B949-EB3136A1CF4A}" dt="2022-03-18T01:11:09.666" v="1001" actId="1036"/>
          <ac:spMkLst>
            <pc:docMk/>
            <pc:sldMk cId="2378321155" sldId="261"/>
            <ac:spMk id="21" creationId="{684A9206-3F53-4C44-91FD-38C0582EDCD7}"/>
          </ac:spMkLst>
        </pc:spChg>
        <pc:spChg chg="mod">
          <ac:chgData name="Chelsea Dunning" userId="fb8963be72224eac" providerId="LiveId" clId="{59B0E291-639F-4353-B949-EB3136A1CF4A}" dt="2022-03-18T01:11:17.849" v="1006" actId="1036"/>
          <ac:spMkLst>
            <pc:docMk/>
            <pc:sldMk cId="2378321155" sldId="261"/>
            <ac:spMk id="22" creationId="{44EF9AC4-13B5-4388-9DCA-D77075A0EEF3}"/>
          </ac:spMkLst>
        </pc:spChg>
        <pc:spChg chg="mod">
          <ac:chgData name="Chelsea Dunning" userId="fb8963be72224eac" providerId="LiveId" clId="{59B0E291-639F-4353-B949-EB3136A1CF4A}" dt="2022-03-18T01:14:57.623" v="1014" actId="1035"/>
          <ac:spMkLst>
            <pc:docMk/>
            <pc:sldMk cId="2378321155" sldId="261"/>
            <ac:spMk id="23" creationId="{4CE05698-AA41-4C11-B8E6-448D9901E518}"/>
          </ac:spMkLst>
        </pc:spChg>
        <pc:spChg chg="mod topLvl">
          <ac:chgData name="Chelsea Dunning" userId="fb8963be72224eac" providerId="LiveId" clId="{59B0E291-639F-4353-B949-EB3136A1CF4A}" dt="2022-03-18T01:14:57.623" v="1014" actId="1035"/>
          <ac:spMkLst>
            <pc:docMk/>
            <pc:sldMk cId="2378321155" sldId="261"/>
            <ac:spMk id="27" creationId="{F269A3BD-C088-4766-BBF1-B503A1BFEC6C}"/>
          </ac:spMkLst>
        </pc:spChg>
        <pc:spChg chg="mod">
          <ac:chgData name="Chelsea Dunning" userId="fb8963be72224eac" providerId="LiveId" clId="{59B0E291-639F-4353-B949-EB3136A1CF4A}" dt="2022-03-18T01:14:57.623" v="1014" actId="1035"/>
          <ac:spMkLst>
            <pc:docMk/>
            <pc:sldMk cId="2378321155" sldId="261"/>
            <ac:spMk id="31" creationId="{96A80DFA-C483-4338-86FE-DAC963975C89}"/>
          </ac:spMkLst>
        </pc:spChg>
        <pc:grpChg chg="add del mod">
          <ac:chgData name="Chelsea Dunning" userId="fb8963be72224eac" providerId="LiveId" clId="{59B0E291-639F-4353-B949-EB3136A1CF4A}" dt="2022-03-18T00:58:31.605" v="887" actId="165"/>
          <ac:grpSpMkLst>
            <pc:docMk/>
            <pc:sldMk cId="2378321155" sldId="261"/>
            <ac:grpSpMk id="2" creationId="{85BA2930-E92D-4237-BF22-04CE53B5FB4C}"/>
          </ac:grpSpMkLst>
        </pc:grpChg>
        <pc:graphicFrameChg chg="mod modGraphic">
          <ac:chgData name="Chelsea Dunning" userId="fb8963be72224eac" providerId="LiveId" clId="{59B0E291-639F-4353-B949-EB3136A1CF4A}" dt="2022-03-18T01:11:09.666" v="1001" actId="1036"/>
          <ac:graphicFrameMkLst>
            <pc:docMk/>
            <pc:sldMk cId="2378321155" sldId="261"/>
            <ac:graphicFrameMk id="7" creationId="{6978FBCB-A328-4E10-BBB7-AF0724C5A30F}"/>
          </ac:graphicFrameMkLst>
        </pc:graphicFrameChg>
        <pc:graphicFrameChg chg="add del mod modGraphic">
          <ac:chgData name="Chelsea Dunning" userId="fb8963be72224eac" providerId="LiveId" clId="{59B0E291-639F-4353-B949-EB3136A1CF4A}" dt="2022-03-18T01:11:17.849" v="1006" actId="1036"/>
          <ac:graphicFrameMkLst>
            <pc:docMk/>
            <pc:sldMk cId="2378321155" sldId="261"/>
            <ac:graphicFrameMk id="20" creationId="{591AA7CB-D82B-437A-B345-AB3E6BBE01FD}"/>
          </ac:graphicFrameMkLst>
        </pc:graphicFrameChg>
        <pc:picChg chg="mod">
          <ac:chgData name="Chelsea Dunning" userId="fb8963be72224eac" providerId="LiveId" clId="{59B0E291-639F-4353-B949-EB3136A1CF4A}" dt="2022-03-18T01:14:57.623" v="1014" actId="1035"/>
          <ac:picMkLst>
            <pc:docMk/>
            <pc:sldMk cId="2378321155" sldId="261"/>
            <ac:picMk id="3" creationId="{3FBC03F3-ADE9-49A2-9A94-73D13C766945}"/>
          </ac:picMkLst>
        </pc:picChg>
        <pc:picChg chg="mod topLvl">
          <ac:chgData name="Chelsea Dunning" userId="fb8963be72224eac" providerId="LiveId" clId="{59B0E291-639F-4353-B949-EB3136A1CF4A}" dt="2022-03-18T01:14:57.623" v="1014" actId="1035"/>
          <ac:picMkLst>
            <pc:docMk/>
            <pc:sldMk cId="2378321155" sldId="261"/>
            <ac:picMk id="9" creationId="{2C941BF5-2D19-4559-AF1A-26D0F8E0506A}"/>
          </ac:picMkLst>
        </pc:picChg>
        <pc:picChg chg="del">
          <ac:chgData name="Chelsea Dunning" userId="fb8963be72224eac" providerId="LiveId" clId="{59B0E291-639F-4353-B949-EB3136A1CF4A}" dt="2022-03-18T00:47:10.192" v="595" actId="478"/>
          <ac:picMkLst>
            <pc:docMk/>
            <pc:sldMk cId="2378321155" sldId="261"/>
            <ac:picMk id="10" creationId="{EA8B7EF3-B527-40FC-B091-3D6C96EA0C17}"/>
          </ac:picMkLst>
        </pc:picChg>
        <pc:picChg chg="add mod modCrop">
          <ac:chgData name="Chelsea Dunning" userId="fb8963be72224eac" providerId="LiveId" clId="{59B0E291-639F-4353-B949-EB3136A1CF4A}" dt="2022-03-18T01:14:57.623" v="1014" actId="1035"/>
          <ac:picMkLst>
            <pc:docMk/>
            <pc:sldMk cId="2378321155" sldId="261"/>
            <ac:picMk id="11" creationId="{BA36D83E-040D-4235-B1C4-C22315177935}"/>
          </ac:picMkLst>
        </pc:picChg>
        <pc:picChg chg="mod">
          <ac:chgData name="Chelsea Dunning" userId="fb8963be72224eac" providerId="LiveId" clId="{59B0E291-639F-4353-B949-EB3136A1CF4A}" dt="2022-03-18T01:14:57.623" v="1014" actId="1035"/>
          <ac:picMkLst>
            <pc:docMk/>
            <pc:sldMk cId="2378321155" sldId="261"/>
            <ac:picMk id="12" creationId="{E4D7D44F-C419-4EF5-A6CC-B75716F966D3}"/>
          </ac:picMkLst>
        </pc:picChg>
        <pc:picChg chg="mod">
          <ac:chgData name="Chelsea Dunning" userId="fb8963be72224eac" providerId="LiveId" clId="{59B0E291-639F-4353-B949-EB3136A1CF4A}" dt="2022-03-18T01:14:57.623" v="1014" actId="1035"/>
          <ac:picMkLst>
            <pc:docMk/>
            <pc:sldMk cId="2378321155" sldId="261"/>
            <ac:picMk id="24" creationId="{4FB31C3A-E553-491C-86EE-987D7BCA348F}"/>
          </ac:picMkLst>
        </pc:picChg>
        <pc:cxnChg chg="mod">
          <ac:chgData name="Chelsea Dunning" userId="fb8963be72224eac" providerId="LiveId" clId="{59B0E291-639F-4353-B949-EB3136A1CF4A}" dt="2022-03-18T01:14:57.623" v="1014" actId="1035"/>
          <ac:cxnSpMkLst>
            <pc:docMk/>
            <pc:sldMk cId="2378321155" sldId="261"/>
            <ac:cxnSpMk id="14" creationId="{640B205A-4ADB-4A09-BD02-D70EA64C54B6}"/>
          </ac:cxnSpMkLst>
        </pc:cxnChg>
        <pc:cxnChg chg="mod">
          <ac:chgData name="Chelsea Dunning" userId="fb8963be72224eac" providerId="LiveId" clId="{59B0E291-639F-4353-B949-EB3136A1CF4A}" dt="2022-03-18T01:14:57.623" v="1014" actId="1035"/>
          <ac:cxnSpMkLst>
            <pc:docMk/>
            <pc:sldMk cId="2378321155" sldId="261"/>
            <ac:cxnSpMk id="28" creationId="{195883EF-62D3-4200-9473-71DDAA11EB2F}"/>
          </ac:cxnSpMkLst>
        </pc:cxnChg>
        <pc:cxnChg chg="mod">
          <ac:chgData name="Chelsea Dunning" userId="fb8963be72224eac" providerId="LiveId" clId="{59B0E291-639F-4353-B949-EB3136A1CF4A}" dt="2022-03-18T01:14:57.623" v="1014" actId="1035"/>
          <ac:cxnSpMkLst>
            <pc:docMk/>
            <pc:sldMk cId="2378321155" sldId="261"/>
            <ac:cxnSpMk id="29" creationId="{84727BEA-15B2-4E3F-8C5A-7EDDEC7C4C83}"/>
          </ac:cxnSpMkLst>
        </pc:cxnChg>
        <pc:cxnChg chg="mod">
          <ac:chgData name="Chelsea Dunning" userId="fb8963be72224eac" providerId="LiveId" clId="{59B0E291-639F-4353-B949-EB3136A1CF4A}" dt="2022-03-18T01:14:57.623" v="1014" actId="1035"/>
          <ac:cxnSpMkLst>
            <pc:docMk/>
            <pc:sldMk cId="2378321155" sldId="261"/>
            <ac:cxnSpMk id="30" creationId="{55C9AD7A-4E51-4A07-A98C-35CC2BF0CC14}"/>
          </ac:cxnSpMkLst>
        </pc:cxnChg>
        <pc:cxnChg chg="mod topLvl">
          <ac:chgData name="Chelsea Dunning" userId="fb8963be72224eac" providerId="LiveId" clId="{59B0E291-639F-4353-B949-EB3136A1CF4A}" dt="2022-03-18T01:14:57.623" v="1014" actId="1035"/>
          <ac:cxnSpMkLst>
            <pc:docMk/>
            <pc:sldMk cId="2378321155" sldId="261"/>
            <ac:cxnSpMk id="32" creationId="{CB476AAB-1F20-4EB2-B40D-2A26AA676F1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F6F30-E202-0144-B525-894A81D5B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DA81C-4C18-5644-B065-B9656CDF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036B07-F99F-0747-9F30-90694272FEAB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E4BE-08D3-FF43-9249-04FCC92C54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9BBB-0252-4D40-9AF3-592CC7B76E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B8E44-834D-3446-93A4-A41CF2FB4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CDACB-0691-5B4C-A37B-7967CA92056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AF61C1-3F38-4E49-BF14-217DAA5E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132337"/>
            <a:ext cx="7886700" cy="2852737"/>
          </a:xfrm>
        </p:spPr>
        <p:txBody>
          <a:bodyPr anchor="b"/>
          <a:lstStyle>
            <a:lvl1pPr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225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71AAE72-3A85-624D-BA05-F33FF8D998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D4D4BC5-6363-B64D-9758-FF2BA36CF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8F4BA7-80C6-F847-B366-88458C06D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1CF12-496F-1C4E-B1C2-B57B805E377B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DFC62-C6B0-C54B-B689-B820AE63C2DE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623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76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70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953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55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 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6691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468440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316336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925421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1474466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A1406F9-C20E-AE4B-B1C6-DF7D069B4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0C5E03-DAAD-A04F-87EF-5D91A0F0C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C9CA0B-4783-E046-AA3A-7F5CD49511D7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11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133B266-36D3-E24B-9A3D-F9941721F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695299-1F32-5142-A95D-CE37D7750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4C01FF-7049-2842-8E7B-153A4F69BE9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11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876298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CFE40BA-A9F4-8047-9FD9-6C6896D6BB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E1C699C-F891-C544-A9E4-DB755478C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F5BCA88-E2AB-1D42-AE0D-350C9BA4C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E9CEF8-15E3-A040-92CB-D415DE87AD1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419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C1235B16-FE58-5443-A8FF-E609665EF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8BE9B1-A057-464B-AD33-88DED6873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23F9181-0528-2741-B19A-91744A17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B54B8B-E51D-8A4C-A44E-C38FFC4FD9FD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498077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7272" y="1825625"/>
            <a:ext cx="3498078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2C0E3C-60DB-D149-89EF-E42C7E060F4A}"/>
              </a:ext>
            </a:extLst>
          </p:cNvPr>
          <p:cNvCxnSpPr>
            <a:cxnSpLocks/>
          </p:cNvCxnSpPr>
          <p:nvPr userDrawn="1"/>
        </p:nvCxnSpPr>
        <p:spPr>
          <a:xfrm>
            <a:off x="4579951" y="1518699"/>
            <a:ext cx="0" cy="4658264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>
            <a:extLst>
              <a:ext uri="{FF2B5EF4-FFF2-40B4-BE49-F238E27FC236}">
                <a16:creationId xmlns:a16="http://schemas.microsoft.com/office/drawing/2014/main" id="{ED42134B-6A0F-7740-ABE0-A8D298FC3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61B00B6-C33E-6848-B5F2-2D9B45907A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65CF4D3-56DE-E74B-BFE5-DDCBD1E90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F14ACC2-3990-4D49-87A9-790C8601B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0DB2D2-DA0B-A449-A31A-44A6DE6F5E9C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9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24C5AC61-897D-804D-8ED3-1501FC16B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5C94EEE0-76D7-B446-873E-E848B74BA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C2CE67-F4F1-4843-B87F-0BCA71FC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3875BAF-6A70-D642-A4C4-F35E0D47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1D887A-F8B4-A345-94FA-30FFC5F03EFF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5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768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7060A97-3219-9C40-9940-BC3E849BD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1FA575-8A1D-4346-8956-41E034996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26C848-D73D-E141-BF6C-64A7B02644D1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7" r:id="rId3"/>
    <p:sldLayoutId id="2147483672" r:id="rId4"/>
    <p:sldLayoutId id="2147483674" r:id="rId5"/>
    <p:sldLayoutId id="2147483664" r:id="rId6"/>
    <p:sldLayoutId id="214748366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0DF9CE-3848-694B-9D5F-5A1F792B3F4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A6476EF-2781-AF4F-9192-7DDF64C63FB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37FC67-1FAE-0541-A104-79EC9255E5FB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4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8" r:id="rId8"/>
    <p:sldLayoutId id="2147483703" r:id="rId9"/>
    <p:sldLayoutId id="2147483704" r:id="rId10"/>
    <p:sldLayoutId id="2147483705" r:id="rId11"/>
    <p:sldLayoutId id="214748370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vfac.navy.mil/jobs/workforce-development/ccrc/emp_resources/comp_dev_content/influencing-negotiating.html" TargetMode="External"/><Relationship Id="rId3" Type="http://schemas.openxmlformats.org/officeDocument/2006/relationships/image" Target="../media/image14.jpg"/><Relationship Id="rId7" Type="http://schemas.openxmlformats.org/officeDocument/2006/relationships/hyperlink" Target="https://www.navfac.navy.mil/jobs/workforce-development/ccrc/event-calenda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avfac.navy.mil/jobs/workforce-development/ccrc/emp_resources/leadership_dev_programs.html" TargetMode="External"/><Relationship Id="rId5" Type="http://schemas.openxmlformats.org/officeDocument/2006/relationships/hyperlink" Target="https://www.navfac.navy.mil/jobs/workforce-development/ccrc/emp_resources/idp.html" TargetMode="External"/><Relationship Id="rId4" Type="http://schemas.openxmlformats.org/officeDocument/2006/relationships/hyperlink" Target="https://www.navfac.navy.mil/jobs/workforce-development/ccrc/emp_resources/ec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86C3-533E-564E-B260-8A14040A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62" y="1180816"/>
            <a:ext cx="7857797" cy="45631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004990"/>
                </a:solidFill>
              </a:rPr>
              <a:t>Workforce Development Spotlight: April 2022</a:t>
            </a:r>
            <a:br>
              <a:rPr lang="en-US" sz="2700" dirty="0">
                <a:solidFill>
                  <a:srgbClr val="004990"/>
                </a:solidFill>
              </a:rPr>
            </a:br>
            <a:r>
              <a:rPr lang="en-US" sz="1600" dirty="0"/>
              <a:t>A Summary of Upcoming Career Compass and WFD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57434-F08F-0844-A1B3-373D7211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360" y="2127183"/>
            <a:ext cx="8863370" cy="4295256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ECA to IDP Cycle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This year’s ECA to IDP Cycle is now open! 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Taking the Employee Competency Assessment (ECA) is the first of four important steps associated with participating in the Career Compass program.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All employees are asked to take their ECA by 15 Apr.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More details: 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https://www.navfac.navy.mil/jobs/workforce-development/ccrc/emp_resources/eca.html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  <a:defRPr/>
            </a:pP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Completing an Individual Development Plan (IDP) is the second step in the Career Compass program. The IDP open period will </a:t>
            </a:r>
            <a:r>
              <a:rPr lang="en-US" sz="1300" dirty="0" smtClean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launch 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on 15 Apr and run through 01 Jul. </a:t>
            </a:r>
            <a:r>
              <a:rPr lang="en-US" sz="1300" dirty="0" smtClean="0">
                <a:solidFill>
                  <a:srgbClr val="11111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CMO,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Commanders,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and COs are asked to send an announcement email with 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additional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details prior to this launch. More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details will be provided SEPCOR.  General information</a:t>
            </a:r>
            <a:r>
              <a:rPr kumimoji="0" lang="en-US" sz="1300" b="0" i="0" u="none" strike="noStrike" kern="1200" cap="none" spc="0" normalizeH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is available here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  <a:hlinkClick r:id="rId5"/>
              </a:rPr>
              <a:t>https://www.navfac.navy.mil/jobs/workforce-development/ccrc/emp_resources/idp.html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</a:t>
            </a:r>
            <a:endParaRPr lang="en-US" sz="1300" dirty="0">
              <a:solidFill>
                <a:srgbClr val="11111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SYSCOM Training Opportunities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NAVFAC’s annual Leadership Programs application period 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is open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through 27 May. More details: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https://www.navfac.navy.mil/jobs/workforce-development/ccrc/emp_resources/leadership_dev_programs.html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Please see the following page for additional opportunities. The Career Compass Event Calendar 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includes </a:t>
            </a:r>
            <a:r>
              <a:rPr lang="en-US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upcoming 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learning opportunities and trainings </a:t>
            </a:r>
            <a:r>
              <a:rPr lang="en-US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across the 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SYSCOM. More details: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7"/>
              </a:rPr>
              <a:t>https://www.navfac.navy.mil/jobs/workforce-development/ccrc/event-calendar.html</a:t>
            </a:r>
            <a:endParaRPr lang="en-US" sz="1300" dirty="0">
              <a:solidFill>
                <a:srgbClr val="1A1918"/>
              </a:solidFill>
              <a:latin typeface="Arial" panose="020B0604020202020204" pitchFamily="34" charset="0"/>
            </a:endParaRPr>
          </a:p>
          <a:p>
            <a:pPr marL="0" lvl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</a:rPr>
              <a:t>On-Demand Webinars and Resources Coming This Month 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Influencing and Negotiating (mid-Apr):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On-Demand Webinar: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</a:rPr>
              <a:t>Seven Ways to Build Your Influence at Work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(Awareness/Basic)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hlinkClick r:id="rId8"/>
              </a:rPr>
              <a:t>https://www.navfac.navy.mil/jobs/workforce-development/ccrc/emp_resources/comp_dev_content/influencing-negotiating.html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</a:rPr>
              <a:t>    </a:t>
            </a:r>
            <a:endParaRPr lang="en-US" sz="13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ts val="1400"/>
              <a:tabLst/>
              <a:defRPr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additional details, please talk to your local Civilian Training Advocate (BD17). </a:t>
            </a:r>
          </a:p>
          <a:p>
            <a:pPr marR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30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*Note: If you are unable to copy and paste the links above</a:t>
            </a:r>
            <a:r>
              <a:rPr lang="en-US" sz="1300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QR codes are available on the following page.</a:t>
            </a:r>
            <a:endParaRPr lang="en-US" sz="130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April 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60" y="1648375"/>
            <a:ext cx="879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4990"/>
                </a:solidFill>
              </a:rPr>
              <a:t>New Content Coming Your Way!</a:t>
            </a:r>
          </a:p>
        </p:txBody>
      </p:sp>
    </p:spTree>
    <p:extLst>
      <p:ext uri="{BB962C8B-B14F-4D97-AF65-F5344CB8AC3E}">
        <p14:creationId xmlns:p14="http://schemas.microsoft.com/office/powerpoint/2010/main" val="72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78653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April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607EA2-2F3F-4137-BDB9-BECCE0249935}"/>
              </a:ext>
            </a:extLst>
          </p:cNvPr>
          <p:cNvSpPr txBox="1"/>
          <p:nvPr/>
        </p:nvSpPr>
        <p:spPr>
          <a:xfrm>
            <a:off x="4753070" y="1117565"/>
            <a:ext cx="427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The following QR codes can be used to access the pages referenced in the previous slide.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03E746-D377-4FC4-B11F-101F61948675}"/>
              </a:ext>
            </a:extLst>
          </p:cNvPr>
          <p:cNvSpPr txBox="1"/>
          <p:nvPr/>
        </p:nvSpPr>
        <p:spPr>
          <a:xfrm>
            <a:off x="4943901" y="4615988"/>
            <a:ext cx="2473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Career Compass Event Calendar</a:t>
            </a:r>
          </a:p>
        </p:txBody>
      </p:sp>
      <p:pic>
        <p:nvPicPr>
          <p:cNvPr id="24" name="Picture 23" descr="Qr code&#10;&#10;Description automatically generated">
            <a:extLst>
              <a:ext uri="{FF2B5EF4-FFF2-40B4-BE49-F238E27FC236}">
                <a16:creationId xmlns:a16="http://schemas.microsoft.com/office/drawing/2014/main" id="{4FB31C3A-E553-491C-86EE-987D7BCA34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054" t="11834" r="11613" b="11297"/>
          <a:stretch/>
        </p:blipFill>
        <p:spPr>
          <a:xfrm>
            <a:off x="8034948" y="4478332"/>
            <a:ext cx="859851" cy="86589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406E7C-A182-4243-A81F-C5A8B3E26813}"/>
              </a:ext>
            </a:extLst>
          </p:cNvPr>
          <p:cNvCxnSpPr>
            <a:cxnSpLocks/>
          </p:cNvCxnSpPr>
          <p:nvPr/>
        </p:nvCxnSpPr>
        <p:spPr>
          <a:xfrm>
            <a:off x="4689695" y="1117565"/>
            <a:ext cx="0" cy="5189248"/>
          </a:xfrm>
          <a:prstGeom prst="line">
            <a:avLst/>
          </a:prstGeom>
          <a:ln w="190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78FBCB-A328-4E10-BBB7-AF0724C5A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33041"/>
              </p:ext>
            </p:extLst>
          </p:nvPr>
        </p:nvGraphicFramePr>
        <p:xfrm>
          <a:off x="119270" y="1448059"/>
          <a:ext cx="4452726" cy="299962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99519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3553207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</a:tblGrid>
              <a:tr h="3272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0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Event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2734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04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Academy: Current Supervisor Training, Cadre 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  <a:tr h="2376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05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NFI 301: Leadership in Today's Navy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8995122"/>
                  </a:ext>
                </a:extLst>
              </a:tr>
              <a:tr h="2439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12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 &amp; Program Management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830971"/>
                  </a:ext>
                </a:extLst>
              </a:tr>
              <a:tr h="24770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Wed, 13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Communicating for Results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2177557"/>
                  </a:ext>
                </a:extLst>
              </a:tr>
              <a:tr h="2439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14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 &amp; Program Management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5059718"/>
                  </a:ext>
                </a:extLst>
              </a:tr>
              <a:tr h="2376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18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NFI 201: Team Supervisors &amp; Emerging Leaders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1020899"/>
                  </a:ext>
                </a:extLst>
              </a:tr>
              <a:tr h="4752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Wed, 20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Learning Program: Developing a Strategic Vision (Group 1)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712815"/>
                  </a:ext>
                </a:extLst>
              </a:tr>
              <a:tr h="4752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21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Learning Program: Developing a Strategic Vision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(Group 2)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91753653"/>
                  </a:ext>
                </a:extLst>
              </a:tr>
              <a:tr h="2376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26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NFI 301: Leadership in Today's Navy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229210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84A9206-3F53-4C44-91FD-38C0582EDCD7}"/>
              </a:ext>
            </a:extLst>
          </p:cNvPr>
          <p:cNvSpPr txBox="1"/>
          <p:nvPr/>
        </p:nvSpPr>
        <p:spPr>
          <a:xfrm>
            <a:off x="117988" y="1198888"/>
            <a:ext cx="4317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April SYSCOM Training Summary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91AA7CB-D82B-437A-B345-AB3E6BBE0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07716"/>
              </p:ext>
            </p:extLst>
          </p:nvPr>
        </p:nvGraphicFramePr>
        <p:xfrm>
          <a:off x="117988" y="4991609"/>
          <a:ext cx="4477865" cy="74594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98012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2593892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  <a:gridCol w="985961">
                  <a:extLst>
                    <a:ext uri="{9D8B030D-6E8A-4147-A177-3AD203B41FA5}">
                      <a16:colId xmlns:a16="http://schemas.microsoft.com/office/drawing/2014/main" val="834279340"/>
                    </a:ext>
                  </a:extLst>
                </a:gridCol>
              </a:tblGrid>
              <a:tr h="3566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0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Event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Registration Deadline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3892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09 May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Academy: New Supervisor Workshop, Cadre 3 (West)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 May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365838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4EF9AC4-13B5-4388-9DCA-D77075A0EEF3}"/>
              </a:ext>
            </a:extLst>
          </p:cNvPr>
          <p:cNvSpPr txBox="1"/>
          <p:nvPr/>
        </p:nvSpPr>
        <p:spPr>
          <a:xfrm>
            <a:off x="209162" y="4726422"/>
            <a:ext cx="427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May Courses Open for Registration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A80DFA-C483-4338-86FE-DAC963975C89}"/>
              </a:ext>
            </a:extLst>
          </p:cNvPr>
          <p:cNvSpPr txBox="1"/>
          <p:nvPr/>
        </p:nvSpPr>
        <p:spPr>
          <a:xfrm>
            <a:off x="4542727" y="2630275"/>
            <a:ext cx="3073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Individual </a:t>
            </a:r>
          </a:p>
          <a:p>
            <a:pPr algn="ctr"/>
            <a:r>
              <a:rPr lang="en-US" dirty="0"/>
              <a:t>Development Plan </a:t>
            </a:r>
          </a:p>
          <a:p>
            <a:pPr algn="ctr"/>
            <a:r>
              <a:rPr lang="en-US" dirty="0"/>
              <a:t>(IDP)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F0638-7183-441E-B660-EB9E9DC8814E}"/>
              </a:ext>
            </a:extLst>
          </p:cNvPr>
          <p:cNvSpPr txBox="1"/>
          <p:nvPr/>
        </p:nvSpPr>
        <p:spPr>
          <a:xfrm>
            <a:off x="6466129" y="1811313"/>
            <a:ext cx="255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Employee Competency Assessment (ECA)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E05698-AA41-4C11-B8E6-448D9901E518}"/>
              </a:ext>
            </a:extLst>
          </p:cNvPr>
          <p:cNvSpPr txBox="1"/>
          <p:nvPr/>
        </p:nvSpPr>
        <p:spPr>
          <a:xfrm>
            <a:off x="6392333" y="3802608"/>
            <a:ext cx="2633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Leadership Programs</a:t>
            </a: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3FBC03F3-ADE9-49A2-9A94-73D13C7669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60" t="3152" r="3957" b="3339"/>
          <a:stretch/>
        </p:blipFill>
        <p:spPr>
          <a:xfrm>
            <a:off x="4851914" y="1706446"/>
            <a:ext cx="859851" cy="871263"/>
          </a:xfrm>
          <a:prstGeom prst="rect">
            <a:avLst/>
          </a:prstGeom>
        </p:spPr>
      </p:pic>
      <p:pic>
        <p:nvPicPr>
          <p:cNvPr id="12" name="Picture 11" descr="Qr code&#10;&#10;Description automatically generated">
            <a:extLst>
              <a:ext uri="{FF2B5EF4-FFF2-40B4-BE49-F238E27FC236}">
                <a16:creationId xmlns:a16="http://schemas.microsoft.com/office/drawing/2014/main" id="{E4D7D44F-C419-4EF5-A6CC-B75716F966D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46" t="2690" r="2492" b="2690"/>
          <a:stretch/>
        </p:blipFill>
        <p:spPr>
          <a:xfrm>
            <a:off x="4851913" y="3546596"/>
            <a:ext cx="859849" cy="859476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40B205A-4ADB-4A09-BD02-D70EA64C54B6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5797783" y="2134478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95883EF-62D3-4200-9473-71DDAA11EB2F}"/>
              </a:ext>
            </a:extLst>
          </p:cNvPr>
          <p:cNvCxnSpPr>
            <a:cxnSpLocks/>
          </p:cNvCxnSpPr>
          <p:nvPr/>
        </p:nvCxnSpPr>
        <p:spPr>
          <a:xfrm flipH="1" flipV="1">
            <a:off x="5797783" y="4006338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4727BEA-15B2-4E3F-8C5A-7EDDEC7C4C83}"/>
              </a:ext>
            </a:extLst>
          </p:cNvPr>
          <p:cNvCxnSpPr>
            <a:cxnSpLocks/>
          </p:cNvCxnSpPr>
          <p:nvPr/>
        </p:nvCxnSpPr>
        <p:spPr>
          <a:xfrm flipV="1">
            <a:off x="7115611" y="4939154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5C9AD7A-4E51-4A07-A98C-35CC2BF0CC14}"/>
              </a:ext>
            </a:extLst>
          </p:cNvPr>
          <p:cNvCxnSpPr>
            <a:cxnSpLocks/>
          </p:cNvCxnSpPr>
          <p:nvPr/>
        </p:nvCxnSpPr>
        <p:spPr>
          <a:xfrm flipV="1">
            <a:off x="7115611" y="3053199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269A3BD-C088-4766-BBF1-B503A1BFEC6C}"/>
              </a:ext>
            </a:extLst>
          </p:cNvPr>
          <p:cNvSpPr txBox="1"/>
          <p:nvPr/>
        </p:nvSpPr>
        <p:spPr>
          <a:xfrm>
            <a:off x="6331413" y="5454007"/>
            <a:ext cx="2755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Influencing &amp; Negotiating Competency Page</a:t>
            </a:r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2C941BF5-2D19-4559-AF1A-26D0F8E0506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46" t="2690" r="2492" b="2690"/>
          <a:stretch/>
        </p:blipFill>
        <p:spPr>
          <a:xfrm>
            <a:off x="4840125" y="5323315"/>
            <a:ext cx="871637" cy="871258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B476AAB-1F20-4EB2-B40D-2A26AA676F10}"/>
              </a:ext>
            </a:extLst>
          </p:cNvPr>
          <p:cNvCxnSpPr>
            <a:cxnSpLocks/>
          </p:cNvCxnSpPr>
          <p:nvPr/>
        </p:nvCxnSpPr>
        <p:spPr>
          <a:xfrm flipH="1" flipV="1">
            <a:off x="5792554" y="5868364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BA36D83E-040D-4235-B1C4-C2231517793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2074" t="10429" r="10114" b="11790"/>
          <a:stretch/>
        </p:blipFill>
        <p:spPr>
          <a:xfrm>
            <a:off x="8034949" y="2577709"/>
            <a:ext cx="871614" cy="87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2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6EB24316-5716-F64F-A11E-D8D2D7407CCC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E692C8BF-5654-8C46-8503-FB83A060A5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2100</TotalTime>
  <Words>490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Workforce Development Spotlight: April 2022 A Summary of Upcoming Career Compass and WFD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Kayley LeFaiver</dc:creator>
  <cp:lastModifiedBy>McDonald, Hilary L CIV USN COMNAVFACENGCOM DC (USA)</cp:lastModifiedBy>
  <cp:revision>67</cp:revision>
  <cp:lastPrinted>2021-07-06T17:55:29Z</cp:lastPrinted>
  <dcterms:created xsi:type="dcterms:W3CDTF">2021-01-19T16:25:13Z</dcterms:created>
  <dcterms:modified xsi:type="dcterms:W3CDTF">2022-03-29T21:18:04Z</dcterms:modified>
</cp:coreProperties>
</file>